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DB96CEF-5EF7-4CE1-8540-3A90F5416491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090AEF-1B03-4C82-87DE-02631721E4E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72000"/>
            <a:ext cx="6400800" cy="1892174"/>
          </a:xfrm>
        </p:spPr>
        <p:txBody>
          <a:bodyPr/>
          <a:lstStyle/>
          <a:p>
            <a:r>
              <a:rPr lang="en-US" dirty="0" smtClean="0"/>
              <a:t>Objectives: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To identify angle pairs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To prove and apply theorems about angles</a:t>
            </a:r>
          </a:p>
          <a:p>
            <a:pPr marL="342900" indent="-342900">
              <a:buFont typeface="+mj-lt"/>
              <a:buAutoNum type="arabicParenR"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819400"/>
            <a:ext cx="7772400" cy="1752600"/>
          </a:xfrm>
        </p:spPr>
        <p:txBody>
          <a:bodyPr/>
          <a:lstStyle/>
          <a:p>
            <a:r>
              <a:rPr lang="en-US" dirty="0" smtClean="0"/>
              <a:t>2-5 Proving Angles Congruent</a:t>
            </a:r>
            <a:br>
              <a:rPr lang="en-US" dirty="0" smtClean="0"/>
            </a:br>
            <a:r>
              <a:rPr lang="en-US" dirty="0" smtClean="0"/>
              <a:t>M11.B.2     2.5.11.C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Example: Find the value of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47800" y="2057400"/>
            <a:ext cx="1524000" cy="13716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066800" y="2057400"/>
            <a:ext cx="2286000" cy="14478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22098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i="1" dirty="0" smtClean="0"/>
              <a:t>x</a:t>
            </a:r>
            <a:r>
              <a:rPr lang="en-US" dirty="0" smtClean="0"/>
              <a:t> - 3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28956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r>
              <a:rPr lang="en-US" i="1" dirty="0" smtClean="0"/>
              <a:t>x</a:t>
            </a:r>
            <a:r>
              <a:rPr lang="en-US" dirty="0" smtClean="0"/>
              <a:t> - 10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Vertical Angles </a:t>
            </a:r>
            <a:r>
              <a:rPr lang="en-US" dirty="0" smtClean="0"/>
              <a:t>– two angles whose sides form two pairs of opposite rays             1</a:t>
            </a:r>
          </a:p>
          <a:p>
            <a:pPr>
              <a:buNone/>
            </a:pPr>
            <a:r>
              <a:rPr lang="en-US" dirty="0" smtClean="0"/>
              <a:t>                                                 3         4</a:t>
            </a:r>
          </a:p>
          <a:p>
            <a:pPr>
              <a:buNone/>
            </a:pPr>
            <a:r>
              <a:rPr lang="en-US" dirty="0" smtClean="0"/>
              <a:t>                                                       2</a:t>
            </a:r>
          </a:p>
          <a:p>
            <a:pPr>
              <a:buNone/>
            </a:pPr>
            <a:endParaRPr lang="en-US" dirty="0" smtClean="0"/>
          </a:p>
          <a:p>
            <a:r>
              <a:rPr lang="en-US" u="sng" dirty="0" smtClean="0"/>
              <a:t>Adjacent Angles </a:t>
            </a:r>
            <a:r>
              <a:rPr lang="en-US" dirty="0" smtClean="0"/>
              <a:t>– two coplanar angles with a common side, a common vertex, and no common interior points 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1      2                             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76700" y="2133600"/>
            <a:ext cx="1981200" cy="12192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886200" y="2057400"/>
            <a:ext cx="2209800" cy="13716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352800" y="5715000"/>
            <a:ext cx="26670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V="1">
            <a:off x="3695700" y="4991100"/>
            <a:ext cx="762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010400" y="49530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010400" y="5715000"/>
            <a:ext cx="1524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010400" y="5486400"/>
            <a:ext cx="1295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6096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Complementary Angles </a:t>
            </a:r>
            <a:r>
              <a:rPr lang="en-US" dirty="0" smtClean="0"/>
              <a:t>– two angles whose measures have sum 90°. Each angle is called the </a:t>
            </a:r>
            <a:r>
              <a:rPr lang="en-US" u="sng" dirty="0" smtClean="0"/>
              <a:t>complement</a:t>
            </a:r>
            <a:r>
              <a:rPr lang="en-US" dirty="0" smtClean="0"/>
              <a:t> of the other.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               </a:t>
            </a:r>
            <a:r>
              <a:rPr lang="en-US" sz="2000" dirty="0" smtClean="0"/>
              <a:t>A</a:t>
            </a:r>
            <a:r>
              <a:rPr lang="en-US" dirty="0" smtClean="0"/>
              <a:t>   </a:t>
            </a:r>
            <a:r>
              <a:rPr lang="en-US" sz="1800" dirty="0" smtClean="0"/>
              <a:t>60             B    30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</a:t>
            </a:r>
          </a:p>
          <a:p>
            <a:r>
              <a:rPr lang="en-US" u="sng" dirty="0" smtClean="0"/>
              <a:t>Supplementary Angles </a:t>
            </a:r>
            <a:r>
              <a:rPr lang="en-US" dirty="0" smtClean="0"/>
              <a:t>– two angles whose measures have sum 180°. Each angle is called the </a:t>
            </a:r>
            <a:r>
              <a:rPr lang="en-US" u="sng" dirty="0" smtClean="0"/>
              <a:t>supplement</a:t>
            </a:r>
            <a:r>
              <a:rPr lang="en-US" dirty="0" smtClean="0"/>
              <a:t> of the other.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3     4                               </a:t>
            </a:r>
            <a:r>
              <a:rPr lang="en-US" sz="1800" dirty="0" smtClean="0"/>
              <a:t>75                        105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152900" y="31623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0800000">
            <a:off x="3657600" y="35814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V="1">
            <a:off x="3886200" y="2895600"/>
            <a:ext cx="685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flipV="1">
            <a:off x="4342606" y="3352800"/>
            <a:ext cx="305594" cy="229394"/>
          </a:xfrm>
          <a:prstGeom prst="bentConnector3">
            <a:avLst>
              <a:gd name="adj1" fmla="val -47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257800" y="3124200"/>
            <a:ext cx="990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5067300" y="28575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400800" y="2895600"/>
            <a:ext cx="762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553200" y="3048000"/>
            <a:ext cx="990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057400" y="5791200"/>
            <a:ext cx="25908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V="1">
            <a:off x="2514600" y="5105400"/>
            <a:ext cx="9144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5981700" y="4914900"/>
            <a:ext cx="838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5334000" y="5562600"/>
            <a:ext cx="1447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7734300" y="5524500"/>
            <a:ext cx="1143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>
            <a:off x="6743700" y="5194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Example: Identifying Angle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Name all pairs of angles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Vertical: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Supplementary: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Complementary: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19400" y="2514600"/>
            <a:ext cx="27432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3276600" y="1981200"/>
            <a:ext cx="1676400" cy="10668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6576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733800" y="2133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91000" y="2209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8600" y="2514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Example: Identify Angle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Complementary</a:t>
            </a:r>
            <a:r>
              <a:rPr lang="en-US" dirty="0" smtClean="0"/>
              <a:t>:</a:t>
            </a:r>
          </a:p>
          <a:p>
            <a:r>
              <a:rPr lang="en-US" dirty="0" smtClean="0"/>
              <a:t>Supplementary:</a:t>
            </a:r>
          </a:p>
          <a:p>
            <a:r>
              <a:rPr lang="en-US" dirty="0" smtClean="0"/>
              <a:t>Vertical: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       </a:t>
            </a:r>
            <a:r>
              <a:rPr lang="en-US" sz="2000" dirty="0" smtClean="0"/>
              <a:t>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   </a:t>
            </a:r>
            <a:r>
              <a:rPr lang="en-US" sz="1800" dirty="0" smtClean="0"/>
              <a:t>1               3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</a:t>
            </a:r>
            <a:r>
              <a:rPr lang="en-US" sz="1800" dirty="0" smtClean="0"/>
              <a:t>5            4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733800" y="4756150"/>
            <a:ext cx="3733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5372100" y="2698750"/>
            <a:ext cx="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210050" y="3860800"/>
            <a:ext cx="2438400" cy="1790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372100" y="4451350"/>
            <a:ext cx="266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600700" y="445135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Assumptions from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**Things you can conclude from a diagram: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Adjacent angles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Adjacent supplementary angles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Vertical angles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Can NOT Assume: (Unless Marked)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**Things you cannot conclude from a diagram without markings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Angles or segments are congruent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 angle is a right angle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Lines are parallel or perpendicular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534400" cy="75895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Example: Making Conclusions from a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True or False</a:t>
            </a:r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&lt; 3 is a right angle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&lt; 1 and &lt; 5 are adjacent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&lt; 3 = &lt; 5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05200" y="4267200"/>
            <a:ext cx="4267200" cy="1588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5562600" y="3200400"/>
            <a:ext cx="10668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4343400" y="3429000"/>
            <a:ext cx="2590800" cy="182880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38800" y="4191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15000" y="39624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410200" y="37338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29200" y="38862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0" y="4191000"/>
            <a:ext cx="533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534400" cy="758952"/>
          </a:xfrm>
        </p:spPr>
        <p:txBody>
          <a:bodyPr/>
          <a:lstStyle/>
          <a:p>
            <a:pPr algn="l"/>
            <a:r>
              <a:rPr lang="en-US" dirty="0" smtClean="0"/>
              <a:t>Vertical Angle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Vertical angles are congruent.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600200" y="3048000"/>
            <a:ext cx="41910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1752600" y="2895600"/>
            <a:ext cx="3962400" cy="182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229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313</TotalTime>
  <Words>261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2-5 Proving Angles Congruent M11.B.2     2.5.11.C</vt:lpstr>
      <vt:lpstr>Vocabulary</vt:lpstr>
      <vt:lpstr>Vocabulary</vt:lpstr>
      <vt:lpstr>Example: Identifying Angle Pairs</vt:lpstr>
      <vt:lpstr>Example: Identify Angle Pairs</vt:lpstr>
      <vt:lpstr>Assumptions from Diagram</vt:lpstr>
      <vt:lpstr>Can NOT Assume: (Unless Marked)</vt:lpstr>
      <vt:lpstr>Example: Making Conclusions from a Diagram</vt:lpstr>
      <vt:lpstr>Vertical Angle Theorem</vt:lpstr>
      <vt:lpstr>Example: Find the value of x</vt:lpstr>
    </vt:vector>
  </TitlesOfParts>
  <Company>HASD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2-5 Proving Angles Congruent M11.B.2     2.5.11.C</dc:title>
  <dc:creator>User</dc:creator>
  <cp:lastModifiedBy>User</cp:lastModifiedBy>
  <cp:revision>8</cp:revision>
  <dcterms:created xsi:type="dcterms:W3CDTF">2011-01-19T13:24:03Z</dcterms:created>
  <dcterms:modified xsi:type="dcterms:W3CDTF">2014-09-19T16:51:27Z</dcterms:modified>
</cp:coreProperties>
</file>